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780393-1903-49E4-8B8B-0A658C1DD7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1FCCAD-4F51-4187-94AC-27330CD52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A942B1-4B75-4EFC-A9B4-968D70BA8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84C23B7-E85B-450D-9647-4FA97AF97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D5FED1F-B56D-442D-BFFD-A5DE2132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734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CE2E12-0CC2-40B3-8BA4-37F165DFB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3E36DD7-4C15-47DF-9C82-76A37F932C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4464470-3559-49CC-BF2C-D8F831B24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0C41FD-EB34-48DB-81E8-E98AB2E15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1D0C7E6-5184-4C61-88DE-42A3769BD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986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E3B4252-B41A-4EE5-9E17-A8480B80F0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C486529-B88B-4371-97AB-60579535A8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79C5FF-1CA8-4A2E-86F3-6E24640AC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13077F-D55E-4B5A-AE3B-816606D9E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FF763A-95FC-4A18-870F-21CD4AC39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784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D60A5D-66AB-47A3-9D0C-4146ADEA9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F9BA49-02D3-4E47-A98B-61BE6CB5C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5B2C861-3074-41A8-A616-0DDEC9A89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DD5351F-A3C5-4B6A-93B8-FD2DED14B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316F0DF-346A-45DF-821D-36855C41A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308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99C8E64-98C7-48B3-9778-66C89B7F6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A126D3-1EC4-4FC0-8D05-B6109A202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F138E0-7E3C-475B-9D83-C1CCFE407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4F9894-6865-46F7-8F99-BB5A52DD5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A6C54F7-0ECF-44F2-B962-DB4613FC0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327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F65FCB-8C8F-45A6-A0B2-D08DE3B2E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2E748E2-B1C1-4792-87AE-1EA6683DA9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0842B5B-D4F0-4B32-B2AC-D4F49A08C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0F21C0B-9236-437A-A4FE-DBBA3B543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543FB0-BF13-43FA-9894-D7AEFB879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B21B49E-B722-4B93-9DF5-A581EAED8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749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A6D4E3-DB8D-4542-8033-2EACBD2D8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C02947-C362-49C7-B80B-1E667C39AE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4E12FFE-8956-4EC0-A866-B58789FE91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03C5080-0AA6-4DC4-8ABA-3A99AA705A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37F1087-E69C-46E5-B883-3818FE898B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A304052-66CD-4E36-8CE6-FE6CC741B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CB5C532-79F9-4840-A370-C019395FE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C7306DA-0330-4A51-972D-0AC9D1A6F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584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57E4BC-4322-484B-96E5-57C8C2A86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04A4BE6-3BA8-4A42-B016-9F7DABC4F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1ED75B5-311F-430F-A6C7-250F0745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E963326-B9F9-4DBB-92BB-E02F9ADA5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93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99C5E83-3EF3-4520-AA6E-28F422EC6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EF7D41D-AD04-4FC4-B467-D45C1843A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9129B7C-2097-42F3-A81C-3F3C514EE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36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3FFD77-CCC2-487A-8CFF-A52211BBE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0E9F62-2D6B-45A9-A344-2F60F6619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7AEC514-5B48-4B1B-99FB-DF74A0096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A55B40B-1272-4983-9845-D0E334C63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C94410-F8FD-46B3-AA15-A23266764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80AD4D4-0E69-4551-BAC0-10AFAB726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19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64A5E0-EF41-4F0C-AC55-9FDC9713E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5289EAA-A6B0-4568-BC00-4BBC68BAA1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203E615-4F8D-4B29-849F-A808369DEF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9B5FE19-6CF7-4F05-B724-541BCE3A1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C8026E7-3A42-4EE7-BEF8-2E0E3387E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DBECA91-891A-49B0-BB0D-25D974DE5F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634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1173AA-E7B7-4444-98FD-C593B7B76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7EA7E1-1A67-43B1-9F88-037A9DAD1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D48615-D7BC-47AB-9C60-8DB40D02B7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731AA-51E8-40DD-A9B9-E172D6F5EB59}" type="datetimeFigureOut">
              <a:rPr lang="ru-RU" smtClean="0"/>
              <a:t>25.01.2021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30BD8D-F451-47C7-B937-78A491B22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04791C-7B3E-40FC-A385-F00629799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5711E-6F35-4934-8603-2B593834A5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319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8BAC38-9385-408E-816B-4B00571172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молока и молочных продуктов</a:t>
            </a:r>
          </a:p>
        </p:txBody>
      </p:sp>
    </p:spTree>
    <p:extLst>
      <p:ext uri="{BB962C8B-B14F-4D97-AF65-F5344CB8AC3E}">
        <p14:creationId xmlns:p14="http://schemas.microsoft.com/office/powerpoint/2010/main" val="30267954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EA39AD4-0C3E-4FB6-90B2-8DC780A6C350}"/>
              </a:ext>
            </a:extLst>
          </p:cNvPr>
          <p:cNvSpPr txBox="1"/>
          <p:nvPr/>
        </p:nvSpPr>
        <p:spPr>
          <a:xfrm>
            <a:off x="338831" y="208404"/>
            <a:ext cx="11514337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Посторонние вещества, содержащиеся в молочном сырье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Посторонними являются вещества, отрицательно влияющие на биологическую ценность и технологические свойства молока. Посторонние вещества можно подразделить на химические, радиоактивные, биологические и механические.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Химические вещества: антибиотики, пестициды, тяжелые металлы, нитраты, моющие и дезинфицирующие средства, мочевина.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Антибиотики в молоке отрицательно влияют на здоровье человека, вызывая в некоторых случаях аллергические реакции. Они попадают в молоко вследствие лечения мастита и других заболеваний. В течение 2-5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после окончания лечения молоко нельзя использовать в пищу и в производстве молочных продуктов.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Антибиотики могут вносить в молоко производителями (фальсификация антибиотиками) для предотвращения его преждевременного скисания. Наличие антибиотиков в молоке приводит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несквашиванию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молока при производстве кисломолочных продуктов и сыров, так как они подавляют действие микроорганизмов заквасочных культур.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исключить вредное воздействие антибиотиков при производстве молочных продуктов, а также заквасок, подбирают устойчивые к воздействию различных антибиотиков штаммы молочнокислых микроорганизмов. На молочных предприятиях молочное сырье обязательно контролируют на наличие антибиотиков.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молоко иногда могут попадать различные токсины растительного и микробного происхождения, способные вызвать пищевые отравления. Токсины растительного происхождения могут попасть в молоко при скармливании животным ядовитых растений.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Пестициды - это яды химического и биологического происхождения, используемые в сельском хозяйстве для защите культурных растений от сорняков, насекомых,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Остатки этих ядовитых веществ попадают в молоко после поедания животными кормов, их содержащих.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представляют опасность для здоровья человека, поэтому в нашей стране установлен максимально допустимый уровень их содержания в пищевых продуктах.</a:t>
            </a:r>
          </a:p>
        </p:txBody>
      </p:sp>
    </p:spTree>
    <p:extLst>
      <p:ext uri="{BB962C8B-B14F-4D97-AF65-F5344CB8AC3E}">
        <p14:creationId xmlns:p14="http://schemas.microsoft.com/office/powerpoint/2010/main" val="1792001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15AD11E-B425-46C0-9C60-FC2015812EE2}"/>
              </a:ext>
            </a:extLst>
          </p:cNvPr>
          <p:cNvSpPr txBox="1"/>
          <p:nvPr/>
        </p:nvSpPr>
        <p:spPr>
          <a:xfrm>
            <a:off x="236738" y="240293"/>
            <a:ext cx="11718523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Моющие и дезинфицирующие средства в виде остатков могут попадать в молоко в результате плохого ополаскивания оборудования после мойки и дезинфекции. Эти вещества снижают способность молока к сычужному свертыванию и ингибирующее действуют на микрофлору заквасок.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Наибольшую опасность для человека, использующего в пищу молоко и молочные продукты, в которых имеются остатки моющих и дезинфицирующих средств представляют препараты, содержащие активный хлор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четырехзамещенные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соединения аммония.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Источником поступления в молоко тяжелых металлов могут быть окружающая среда, корма, вода для питья животных или используемая для восстановления сухих молочных продуктов, техногенные факторы, катастрофы и т.д. К опасным токсичным элементам в соответствии с медико-биологическими требованиями и санитарными нормами качества продовольственного сырья и пищевых продуктов относятся свинец, кадмий, мышьяк, ртуть. Для этих элементов СанПин установлены максимально допустимые уровни их содержания в молоке и молочных продуктах.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Радиоактивные вещества. Наибольший вред человеку могут нанести радионуклиды с длительным периодом полураспада: стронций-90 и цезий-137.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Молоко, загрязненное радионуклидами , перед употреблением в пищу или технологической переработкой необходимо очищать с помощью ионообменных смол. Из радиоактивно загрязненного молока можно вырабатывать сливочное и топленое масло, в которое переходит менее 1% радионуклидов от общего их количества в молоке.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Биологические вещества. Чаще всего это бактерии, плесени и дрожжи. Микроорганизмы могут попасть в молоко из окружающей среды, с рук обслуживающего персонала, посуды, кожи животного, подстилки, корма и т.д., на любом этапе технологического процесса при несоблюдении санитарно- гигиенических норм производства, при транспортировании и хранении молока.</a:t>
            </a:r>
          </a:p>
        </p:txBody>
      </p:sp>
    </p:spTree>
    <p:extLst>
      <p:ext uri="{BB962C8B-B14F-4D97-AF65-F5344CB8AC3E}">
        <p14:creationId xmlns:p14="http://schemas.microsoft.com/office/powerpoint/2010/main" val="3874007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E762D0-0FAD-407C-9098-D349C4033479}"/>
              </a:ext>
            </a:extLst>
          </p:cNvPr>
          <p:cNvSpPr txBox="1"/>
          <p:nvPr/>
        </p:nvSpPr>
        <p:spPr>
          <a:xfrm>
            <a:off x="213066" y="197346"/>
            <a:ext cx="11638624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Условно микроорганизмы, встречающиеся в молоке и молочных продуктах, можно разделить на три групп: патогенные, вызывающие пороки молока, молочнокислые бактерии.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Микрофлора молока, вызывающая инфекционные заболевания, называется патогенной микрофлорой. Источником ее в молоке являются больные или переболевшие люди и животные, выделяющие болезнетворные микробы в окружающую среду. К патогенной микрофлоре относятся возбудители пищевых отравлений (сальмонеллы, палочки вида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эшерихия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Escherichia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патогенные стафилококки и стрептококки, возбудители ботулизма и т. д.), возбудители кишечных инфекционных болезней человека, возбудители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зооантропонозов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возбудители мастита.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Чаще всего пищевые отравления микробного происхождения вызываются сальмонеллами. В молочных продуктах эти микроорганизмы длительно сохраняются (до 34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твороге) и размножаются. Патогенные стафилококки и стрептококки вызывают гнойно-воспалительные процессы и пищевые токсикозы.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Пищевые отравления могут быть вызваны кишечными палочками рода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эшерихия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Они являются постоянными обитателями кишечника человека и животных и при определенных условиях приобретают патогенные свойства. Кишечные палочки, вызывающие пищевые отравления, обнаруживаются в молоке и молочных продуктах, поэтому во время технологического процесса сырье и готовый продукт контролируют на наличие бактерий группы кишечной палочки.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микроорганизмам, вызывающим появление пороков относятся: гнилостные бактерии,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маслянокислые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бактерии, энтерококки, термоустойчивые молочнокислые палочки и бактериофаги.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жизнедеятельности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маслянокислых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бактерий происходит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маслянокислое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брожение лактозы до образования масляной, а также в небольших количествах уксусной, муравьиной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пропионовой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кислот. Кроме того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выделяется много углекислого газа и водорода.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Маслянокислые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бактерии плохо развиваются в молоке, но при созревании сыров создаются благоприятные условия для их развития, что приводит к позднему вспучиванию сыров. Это проявляется рваной текстурой сыра, прогорклым и сладковатым вкусом. В связи с этим молоко, предназначенное для производства сыров, проверяют на наличие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маслянокислях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бактерий.</a:t>
            </a:r>
          </a:p>
        </p:txBody>
      </p:sp>
    </p:spTree>
    <p:extLst>
      <p:ext uri="{BB962C8B-B14F-4D97-AF65-F5344CB8AC3E}">
        <p14:creationId xmlns:p14="http://schemas.microsoft.com/office/powerpoint/2010/main" val="18349649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888764-415A-4F13-9485-A4E2A3F88EEE}"/>
              </a:ext>
            </a:extLst>
          </p:cNvPr>
          <p:cNvSpPr txBox="1"/>
          <p:nvPr/>
        </p:nvSpPr>
        <p:spPr>
          <a:xfrm>
            <a:off x="230819" y="247458"/>
            <a:ext cx="1155872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Энтерококки выделяют фермент, сходный по действию с сычужным ферментом, что приводит 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прогорканию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молока и его преждевременному свертыванию.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Бактериофаги вызывают лизис бактерий. При наличии фагов молочнокислое брожение замедляется либо прекращается совсем. Бактериофаги развиваются при 8-46 °С, выдерживают нагревание при температуре 75 °С в течение 15 с, хорошо переносят замораживание и длительное хранение при низких температурах. Для того чтобы избежать попадания бактериофагов, закваски получают в асептических условиях, используют питательные среды, тормозящие действие бактериофагов, поддерживают на высоком уровне санитарно-гигиенические условия производства процесса не только заквасок, но и всего технологического процесса.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биологически посторонним веществам молока относятся также соматические клетки, на 90% состоящие из лейкоцитов. Соматические клетки являются потенциальным источником таких ферментов, как каталаза,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пероксидаза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липаза, которые могут вызвать гидролиз и окисление компонентов молока при первичной обработке и хранению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Механические вещества: пыль, навоз, грязь, частицы белка, особенно в молоке с повышенной кислотностью и т. д. В основном молоко загрязняется пылевыми частицами и комбикормами. Присутствие их в молоке не желательно, так как кроме грязи молоко дополнительно обсеменяется микроорганизмами, что приводит к его порче и невозможной переработки в молочные продукты.</a:t>
            </a:r>
          </a:p>
        </p:txBody>
      </p:sp>
    </p:spTree>
    <p:extLst>
      <p:ext uri="{BB962C8B-B14F-4D97-AF65-F5344CB8AC3E}">
        <p14:creationId xmlns:p14="http://schemas.microsoft.com/office/powerpoint/2010/main" val="1655067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E95BE0-2978-4D0C-9441-7901BBA60A33}"/>
              </a:ext>
            </a:extLst>
          </p:cNvPr>
          <p:cNvSpPr txBox="1"/>
          <p:nvPr/>
        </p:nvSpPr>
        <p:spPr>
          <a:xfrm>
            <a:off x="106533" y="240488"/>
            <a:ext cx="118073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Составные части молока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Состав молока.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Молоко - продукт нормальной физиологической секреции молочных желез сельскохозяйственных животных, полученный от одного или нескольких животных в период лактации при одном и более доении, без каких-либо добавлений к этому продукту или извлечений каких-либо веществ из него.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Молоко состоит из воды и сухого остатка, включающего жир,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фосфатиды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стерины и другие азотистые вещества, белки, молочный сахар, минеральные соли, а также микроэлементы,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витамины, ферменты, гормоны.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7E435F92-EBFD-45DD-A99F-E176AE9B3B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05237"/>
              </p:ext>
            </p:extLst>
          </p:nvPr>
        </p:nvGraphicFramePr>
        <p:xfrm>
          <a:off x="2556769" y="2632221"/>
          <a:ext cx="6560599" cy="197891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4137969">
                  <a:extLst>
                    <a:ext uri="{9D8B030D-6E8A-4147-A177-3AD203B41FA5}">
                      <a16:colId xmlns:a16="http://schemas.microsoft.com/office/drawing/2014/main" val="350109388"/>
                    </a:ext>
                  </a:extLst>
                </a:gridCol>
                <a:gridCol w="2422630">
                  <a:extLst>
                    <a:ext uri="{9D8B030D-6E8A-4147-A177-3AD203B41FA5}">
                      <a16:colId xmlns:a16="http://schemas.microsoft.com/office/drawing/2014/main" val="563115840"/>
                    </a:ext>
                  </a:extLst>
                </a:gridCol>
              </a:tblGrid>
              <a:tr h="253880">
                <a:tc>
                  <a:txBody>
                    <a:bodyPr/>
                    <a:lstStyle/>
                    <a:p>
                      <a:pPr marL="1803400" indent="-254000">
                        <a:lnSpc>
                          <a:spcPts val="2855"/>
                        </a:lnSpc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Компоненты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850900" indent="-254000">
                        <a:lnSpc>
                          <a:spcPts val="2855"/>
                        </a:lnSpc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Содержание, %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686102193"/>
                  </a:ext>
                </a:extLst>
              </a:tr>
              <a:tr h="253880">
                <a:tc>
                  <a:txBody>
                    <a:bodyPr/>
                    <a:lstStyle/>
                    <a:p>
                      <a:pPr marL="520700" indent="-254000">
                        <a:lnSpc>
                          <a:spcPts val="2855"/>
                        </a:lnSpc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Вода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320800" indent="-254000">
                        <a:lnSpc>
                          <a:spcPts val="2855"/>
                        </a:lnSpc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87,5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974610131"/>
                  </a:ext>
                </a:extLst>
              </a:tr>
              <a:tr h="253880">
                <a:tc>
                  <a:txBody>
                    <a:bodyPr/>
                    <a:lstStyle/>
                    <a:p>
                      <a:pPr marL="520700" indent="-254000">
                        <a:lnSpc>
                          <a:spcPts val="2855"/>
                        </a:lnSpc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Белки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320800" indent="-254000">
                        <a:lnSpc>
                          <a:spcPts val="2855"/>
                        </a:lnSpc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610679892"/>
                  </a:ext>
                </a:extLst>
              </a:tr>
              <a:tr h="253880">
                <a:tc>
                  <a:txBody>
                    <a:bodyPr/>
                    <a:lstStyle/>
                    <a:p>
                      <a:pPr marL="520700" indent="-254000">
                        <a:lnSpc>
                          <a:spcPts val="2855"/>
                        </a:lnSpc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Жиры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320800" indent="-254000">
                        <a:lnSpc>
                          <a:spcPts val="2855"/>
                        </a:lnSpc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849727803"/>
                  </a:ext>
                </a:extLst>
              </a:tr>
              <a:tr h="253880">
                <a:tc>
                  <a:txBody>
                    <a:bodyPr/>
                    <a:lstStyle/>
                    <a:p>
                      <a:pPr marL="520700" indent="-254000">
                        <a:lnSpc>
                          <a:spcPts val="2855"/>
                        </a:lnSpc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Углеводы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320800" indent="-254000">
                        <a:lnSpc>
                          <a:spcPts val="2855"/>
                        </a:lnSpc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4,8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490981338"/>
                  </a:ext>
                </a:extLst>
              </a:tr>
              <a:tr h="253880">
                <a:tc>
                  <a:txBody>
                    <a:bodyPr/>
                    <a:lstStyle/>
                    <a:p>
                      <a:pPr marL="520700" indent="-254000">
                        <a:lnSpc>
                          <a:spcPts val="2855"/>
                        </a:lnSpc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Минеральные вещества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pPr marL="1320800" indent="-254000">
                        <a:lnSpc>
                          <a:spcPts val="2855"/>
                        </a:lnSpc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317919431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899C7A9C-5513-4C78-BE4B-ADA723907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8167" y="2246423"/>
            <a:ext cx="11585360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Химический состав молока</a:t>
            </a:r>
            <a:endParaRPr kumimoji="0" lang="ru-RU" altLang="ru-RU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6C7790-C7AD-4D6A-A96B-1C73AD10A7C7}"/>
              </a:ext>
            </a:extLst>
          </p:cNvPr>
          <p:cNvSpPr txBox="1"/>
          <p:nvPr/>
        </p:nvSpPr>
        <p:spPr>
          <a:xfrm>
            <a:off x="278167" y="4847960"/>
            <a:ext cx="118073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Вода.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молоке содержится 85-89 % воды. Большая часть воды в молоке 83,5-84 % находится в свободном состоянии и может принимать участие в химических реакциях. Свободная вода не связана с составляющими компонентами молока и легко удаляется при его сгущении, сушке или замораживании. 3-,35 % воды находится в связанном состоянии (вода, удерживаемая молекулярными силами компонентов молока).</a:t>
            </a:r>
          </a:p>
        </p:txBody>
      </p:sp>
    </p:spTree>
    <p:extLst>
      <p:ext uri="{BB962C8B-B14F-4D97-AF65-F5344CB8AC3E}">
        <p14:creationId xmlns:p14="http://schemas.microsoft.com/office/powerpoint/2010/main" val="710837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F18614D-BB08-471D-99C7-E37CE8724406}"/>
              </a:ext>
            </a:extLst>
          </p:cNvPr>
          <p:cNvSpPr txBox="1"/>
          <p:nvPr/>
        </p:nvSpPr>
        <p:spPr>
          <a:xfrm>
            <a:off x="124287" y="178423"/>
            <a:ext cx="11709647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Сухие вещества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это вещества, которые остаются в молоке после высушивания при 103-105 °С до постоянной массы. Массовая доля сухих веществ в молоке составляет 12-13 % и зависит от его состава. В наибольшей степени на количество сухих веществ в молоке влияет содержание жира. Массовую долю сухих веществ в молоке можно рассчитать по формуле: СВ=(4,9*Ж+Д)/4+0,5,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 - массовая доля сухого вещества, %; Ж - массовая доля жира в молоке, %; Д - плотность молока при 20 °С.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Массовая доля сухого обезжиренного остатка колеблется от 8 до 10%. В питательном отношении СОМО является самой ценной частью молока. Количество СОМО получают, вычитая из количества СВ процент жира.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Белки молока.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Количество белков в молоке колеблется от 3,05 до 3,85% (в среднем 3,2%). В их состав входит около 80% казеина, около 20% сывороточных белков (12% альбумина, 8% глобулина).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 белковых молекул - аминокислоты, соединенные между собой пептидными связями. Известно более 20 аминокислот, 18 из них обнаружены в молочном белке, в том числе 8 незаменимых, т. е. не синтезируемых в организме человека. Большая часть из них (метионин, триптофан, изолейцин, фенилаланин)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белке молока содержится в количестве, значительно превышающих их содержание в белках мяса, рыбы и растительных продуктов.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Казеин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основной белок молока по количеству и технологическому значению. Его содержание в молоке колеблется от 2,3 до 2,9%. Под действием кислот, солей и ферментов казеин свертывается (коагулирует) и выпадает в осадок. Коагуляцией казеина обусловлено свертывание молока под действием молочной кислоты, образующейся в результате молочнокислого брожения. При производстве сыров и творога казеин осаждают сычужным ферментом.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Сывороточные белки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Белки, которые остаются в сыворотке после осаждения казеина. Альбумин - находится в молоке в растворенном состоянии и выпадает в осадок при нагревании до 70 °С. Выпавший в осадок альбумин, денатурирует и вновь не растворяется. Для альбумина характерно большое содержание такой аминокислоты, как триптофан (около 7%), которую не содержит ни один белок. </a:t>
            </a:r>
          </a:p>
        </p:txBody>
      </p:sp>
    </p:spTree>
    <p:extLst>
      <p:ext uri="{BB962C8B-B14F-4D97-AF65-F5344CB8AC3E}">
        <p14:creationId xmlns:p14="http://schemas.microsoft.com/office/powerpoint/2010/main" val="210164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355BA44-0112-43FB-922B-088991CF28A7}"/>
              </a:ext>
            </a:extLst>
          </p:cNvPr>
          <p:cNvSpPr txBox="1"/>
          <p:nvPr/>
        </p:nvSpPr>
        <p:spPr>
          <a:xfrm>
            <a:off x="188649" y="139329"/>
            <a:ext cx="11884981" cy="64633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Глобулин - свертывается при нагревании до 72-75 °С в слабокислой среде. Как альбумин, так и глобулин - это белки плазмы крови. Они являются носителями иммунных свойств. Количество их увеличивается в молозиве.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Помимо указанных белковых веществ, в молоке содержится белок оболочек жировых шариков.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Молочный жир.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молоке жир находится в виде эмульсии или суспензии и имеет форму мелких шариков. Число и размер жировых шариков зависят от породы скота, периода лактации, корма и условий содержания. Диаметр жировых шариков колеблется от 0,5 до 10 мкм.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молочного жира в молоке колеблется от 2,8 до 5%.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химическому составу молочный жир представляет собой сложный эфир глицерина и жирных кислот. Из молочного жира выделено до 20 жирных кислот (насыщенные: масляная, капроновая,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каприловая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каприновая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лауриновая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миристиновая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пальмитиновая, стеариновая,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арахиновая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ненасыщенные: олеиновая, линолевая, линоленовая,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арахидоновая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миристолеиновая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др.). Насыщенные жирные кислоты молочного жира определяют такие его свойства, как способность к плавлению, а следовательно, его консистенцию, вкус и запах. Температура плавления и отвердевания служат важными физическими характеристиками для молочного жира. Температурой плавления молочного жира считают температуру, при которой он переходит в жидкое состояние (28-36 °С). Температурой отвердевания считают температуру, при которой молочный жир отвердевает (18-23 °С).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молочном жире растворены витамины А, Д, 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молочного жира в молоке находятся липиды (жиры и жироподобные вещества): фосфолипиды, стерины и каротин. Основной из фосфолипидов - лецитин - входит в состав оболочек жировых шариков. Фосфолипиды необходимы для построения костной и нервной тканей, а также мозгового вещества, поэтому они постоянно должны поступать в организм вместе с пищей.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молочных продуктах фосфолипиды могут действовать либо как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прооксиданты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(ускорители окисления молочного жира), либо как антиоксиданты, препятствующие окислению.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117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8A0B5CC-51F2-4459-BF10-D176C515A4F9}"/>
              </a:ext>
            </a:extLst>
          </p:cNvPr>
          <p:cNvSpPr txBox="1"/>
          <p:nvPr/>
        </p:nvSpPr>
        <p:spPr>
          <a:xfrm>
            <a:off x="168677" y="220903"/>
            <a:ext cx="1163862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Стерины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молока представлены в основном холестерином, выполняющим в организме жизненно важные функции, например обезвреживать ядовитые вещества крови - сапонины, которые способствуют растворению красных кровяных шариков.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Поступающий вместе с пищей холестерин расходуется в зависимости от потребности организма. Если обмен веществ в клетках нарушается из-за неправильного питания в течение ряда лет, то холестерин может стать причиной развития атеросклероза.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Каротин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жирорастворимый пигмент молока - обуславливает окраску молочного жира и молока. Содержание каротина и соответственно интенсивность окрашивания зависят от состава корма, времени года, породы животного.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Зимой и весной содержание каротина в молоке уменьшается из-за недостаточного его содержания в кормах. При хранении молока и масла на свету содержание его снижается.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Молочный сахар (лактоза).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Содержание его в молоке составляет 4,5-5,0%. Он является главным источником питания молочнокислых бактерий, которые сбраживают молочный сахар до образования молочной кислоты. Молочная кислота отщепляет молочный сахар от казеина кальций, в результате чего последний выпадает в осадок. Этот процесс используется при производстве творога, простокваши, сметаны и др. продуктов.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Длительное нагревание молока при высокой температуре (100 °С и выше) приводит к изменению цвета, что обусловлено взаимодействием белков с молочным сахаром. Образуются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меланоидиновые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соединения. Молочный сахар менее сладкий, чем свекловичный.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Минеральные соли.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молоке содержатся около 0,6-0,8%: соли кальция, магния, калия, железа,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милонной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фосфорной кислот.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 имеют большое значение в питании организма. При недостатке или излишке их нарушается коллоидная система, что вызывает выпадение белков в осадок.</a:t>
            </a:r>
          </a:p>
        </p:txBody>
      </p:sp>
    </p:spTree>
    <p:extLst>
      <p:ext uri="{BB962C8B-B14F-4D97-AF65-F5344CB8AC3E}">
        <p14:creationId xmlns:p14="http://schemas.microsoft.com/office/powerpoint/2010/main" val="670336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777C4F-3780-44C9-8489-E68053C4766E}"/>
              </a:ext>
            </a:extLst>
          </p:cNvPr>
          <p:cNvSpPr txBox="1"/>
          <p:nvPr/>
        </p:nvSpPr>
        <p:spPr>
          <a:xfrm>
            <a:off x="254493" y="290211"/>
            <a:ext cx="11683013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Равновесие солевой системы молока в процессе его переработки может нарушиться из-за изменения температуры, рН молока. Самопроизвольное нарушение солевого равновесия молока под действием различных факторов вследствие нарушения технологического процесса может вызвать нежелательные реакции в молоке на различных стадиях переработки (например, коагуляция белков при стерилизации молока). Направленное нарушение солевого равновесия молока применяют при выработки творога, сыров и некоторых молочных продуктов.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Микроэлементы.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молоке содержатся в очень малых количествах. К ним относятся медь, марганец, йод, алюминий, хром, цинк, кобальт, мышьяк, титан, серебро, гелий и др. Несмотря на малое количество, роль микроэлементов в питании организма велика.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Микроэлементы характеризуют пищевую ценность молока, входят в состав заквасок при производстве кисломолочных продуктов. Однако содержание микроэлементов выше нормы может отрицательно сказаться на качестве молока. Некоторые микроэлементы могут быть катализаторами химических реакций, что может привести к образованию пороков качества сырья и готовых продуктов.</a:t>
            </a: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Витамины.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молоке содержаться все жизненно необходимые для нормальной жизнедеятельности живого организма, хотя и в небольших количествах. Различают жирорастворимые и водорастворимые витамины. Первые преобладают в молочном жире (в сливках, масле, пахте), вторые - в обезжиренном молоке и молочной сыворотке. К жирорастворимым витаминам относятся ретинол (витамин А), кальциферол (витамин Д), токоферол (витамин Е), филлохинон (витамин К). К водорастворимым витаминам относятся тиамин (витамин В1), рибофлавин (витамин В2), пиридоксин (витамин В6), пантотеновая кислота (витамин В3),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цианкобаламин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(витамин В12), ниацин (витамин РР), аскорбиновая кислота (витамин С), биотин (витамин Н).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 В1.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Стоек к нагреванию и сравнительно мало изменяется на воздухе. Он синтезируется с помощью молочнокислых бактерий. Поэтому его количество в молочнокислых продуктах больше, чем в молоке. Недостаток приводит к расстройству нервной системы и заболеванию полиневрит. Содержится в отрубях, злаковых, дрожжах.</a:t>
            </a:r>
          </a:p>
        </p:txBody>
      </p:sp>
    </p:spTree>
    <p:extLst>
      <p:ext uri="{BB962C8B-B14F-4D97-AF65-F5344CB8AC3E}">
        <p14:creationId xmlns:p14="http://schemas.microsoft.com/office/powerpoint/2010/main" val="1670604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BFC881-20B2-49DB-BFB2-62237105A584}"/>
              </a:ext>
            </a:extLst>
          </p:cNvPr>
          <p:cNvSpPr txBox="1"/>
          <p:nvPr/>
        </p:nvSpPr>
        <p:spPr>
          <a:xfrm>
            <a:off x="218982" y="202914"/>
            <a:ext cx="11594237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 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Образуется из каротина, находящегося в зеленых кормах, поэтому содержание его в молоке летом больше (0,01-0,05 мг%), чем зимой. В молоке витамин А находится в жире, окрашивая его в желтоватый цвет, отчего цвет сливочного масла, выработанного летом, более желтый, чем масла, изготовленного зимой. Каротин и витамин А легко разрушается кислородом воздуха, поэтому хранить и нагревать молоко следует в закрытой системе без доступа воздуха. Витамин А необходим для обеспечения зрения, роста, а также нормального состояния кожных и слизистых покровов. Суточная потребность человека в витамине А 1-2 мг.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 В12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способствует образованию красных кровяных шариков. Его отсутствие приводит к малокровию. При нагревании этот витамин не разрушается.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 РР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входит в состав ферментов, которые принимают участие в окислительно-восстановительных процессах организма. Он устойчив к действию высокой температуры, кислорода и света.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 С.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Быстро разрушается под действием солнечного света, кислорода воздуха, тяжелых металлов, при долгом хранении молока. Витамин С улучшает всасывание железа, способствует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инактивированию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токсинов. При его недостатке человек заболевает цингой (выпадение зубов), появляется кровоточивость десен. Для профилактики и лечения рекомендуется ежедневно принимать до 1 г витамина С.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 Д.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 предохраняет организм от заболевания рахитом. Большая потребность в этом витамине у детей. Он устойчив к нагреванию и действию кислорода воздуха, начинает разрушаться при 150 °С.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 Е.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Участвует в реакциях промежуточного обмена веществ.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Фолиевая кислота (водорастворимая).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Её недостаточность ведет к заболеваниям, связанных с нарушением процессов всасывания в кишечнике.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Холин.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Недостаток его вызывает заболевание печени.</a:t>
            </a:r>
          </a:p>
          <a:p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Витамин 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участвует в обмене веществ.</a:t>
            </a:r>
          </a:p>
        </p:txBody>
      </p:sp>
    </p:spTree>
    <p:extLst>
      <p:ext uri="{BB962C8B-B14F-4D97-AF65-F5344CB8AC3E}">
        <p14:creationId xmlns:p14="http://schemas.microsoft.com/office/powerpoint/2010/main" val="2770517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BDFC09-4701-4539-A880-76D75B7D2DFA}"/>
              </a:ext>
            </a:extLst>
          </p:cNvPr>
          <p:cNvSpPr txBox="1"/>
          <p:nvPr/>
        </p:nvSpPr>
        <p:spPr>
          <a:xfrm>
            <a:off x="195309" y="213661"/>
            <a:ext cx="1167413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Ферменты молока.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Они способствуют ускорению биологических процессов.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действием ферментов молекулы белков, жиров и углеводов расщепляются до простых веществ, выделяя энергию, необходимую для поддержания жизнедеятельности живого организма.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молоке от здоровых животных, получающих хороший рацион, содержатся более 20 ферментов. Большая часть ферментов образуется в клетках молочной железы животного и попадает в молоко во время секреции, другая часть попадает в молоко из крови животного (нативная форма). Микроорганизмы молока в процессе своей жизнедеятельности также выделяют много ферментов (микробные ферменты), их насчитывают более 50.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ферментов (внутриклеточные) входят в состав клеток организмов. Внеклеточные переходят из клеток в кровь и различные жидкости, где и проявляют свои действия. К числу внеклеточных ферментов относится пепсин, трипсин, сычужный фермент.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Каждый из ферментов при определенных условиях ускоряет только один процесс. Ферменты чувствительны к действию высоких температур и при пастеризации молока разрушаются. При низких температурах ферменты теряют свою активность. Для активной деятельности ферментов наиболее благоприятной является температура 15-40 °С.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молоке содержатся следующие ферменты: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лактаза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амилаза, липаза,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фосфотаза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пероксидаза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редуктаза.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Лактаза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расщепляет молочный сахар на глюкозу и галактозу. Этот процесс является основополагающим при производстве кисломолочных продуктов и сыров. В молоке она образуется при размножении молочнокислых бактерий. Действие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лактазы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 при температуре 40 °С.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Амилаза расщепляет полисахариды до мальтозы. В молоко она попадает из молочной железы. Действие амилазы оптимально при температуре 37 °С. Режим пастеризации молока приводит к инактивации амилазы.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Липаза расщепляет молочный жир до глицерина и жирных кислот. Этот фермент в молоке, образуется в результате жизнедеятельности гнилостных микроорганизмов и плесеней, развивающихся в молоке. Это может вызвать прогорклый вкус молока, масла и других молочных продуктов. </a:t>
            </a:r>
          </a:p>
        </p:txBody>
      </p:sp>
    </p:spTree>
    <p:extLst>
      <p:ext uri="{BB962C8B-B14F-4D97-AF65-F5344CB8AC3E}">
        <p14:creationId xmlns:p14="http://schemas.microsoft.com/office/powerpoint/2010/main" val="2500462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EE2211F-128E-41FE-84E0-AE2366E25EB9}"/>
              </a:ext>
            </a:extLst>
          </p:cNvPr>
          <p:cNvSpPr txBox="1"/>
          <p:nvPr/>
        </p:nvSpPr>
        <p:spPr>
          <a:xfrm>
            <a:off x="254493" y="208483"/>
            <a:ext cx="11683013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некоторых сырах созревающих при участии плесени или слизи, липаза обуславливает образование специфического вкуса и аромата. Действие липазы оптимально при температуре 37 °С.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Фосфотаза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вызывает гидролиз сложных эфиров фосфорной кислоты. Наличие её в пастеризованном молоке свидетельствует о несоблюдении режима пастеризации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фосфотаза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разрушается при 63 °С в течение 30 мин, при 72°С в течение 15 с и при 80°С без выдержки).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Пероксидаза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участвует в окислительно-восстановительных реакциях, происходящих в организме. Температура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инактивирования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пероксидазы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около 80 °С без выдержки.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бактерии, особенно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пептонизирующие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выделяют большое количество редуктазы. Редуктаза может обесцвечивать метиленовую синь. На этом свойстве основана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редуктазная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проба молока. По скорости обесцвечивания окрашенного метиленовым синим молока судят о степени загрязнения его микроорганизмами.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Гормоны.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Это химические стимуляторы, регулирующие обмен веществ в организме. Содержание их в молоке не значительно. К наиболее значимым относятся пролактин (стимулирует развитие молочных желез, образование молока), окситоцин (стимулирует отделение молока),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тиротоксин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(йодсодержащий гормон щитовидной железы).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Газы.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Газы попадают в молоко при соприкосновении его с воздухом в процессе получения и обработки. Их количество в 1 л молока составляет около 80 мг. От общего количества 50-70% приходиться на долю углекислого газа, около 10% на долю кислорода и до 30% азота.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Определять кислотность и плотность свежевыдоенного молока рекомендуется не ранее чем через 2 часа после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выдаивания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структура молока должна стабилизироваться и часть газов улетучиться.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всех растворенных в молоке газов особенно нежелателен кислород, так как его наличие является причиной развития окислительных процессов в молоке. При повышенном содержании воздуха в молоке ухудшается отделение жира при сепарировании, уменьшается эффективность пастеризации и стойкость молока при хранении.</a:t>
            </a:r>
          </a:p>
        </p:txBody>
      </p:sp>
    </p:spTree>
    <p:extLst>
      <p:ext uri="{BB962C8B-B14F-4D97-AF65-F5344CB8AC3E}">
        <p14:creationId xmlns:p14="http://schemas.microsoft.com/office/powerpoint/2010/main" val="2655193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3391</Words>
  <Application>Microsoft Office PowerPoint</Application>
  <PresentationFormat>Широкоэкранный</PresentationFormat>
  <Paragraphs>99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Технология молока и молочных продуктов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молока и молочных продуктов</dc:title>
  <dc:creator>Sergei Shlykov</dc:creator>
  <cp:lastModifiedBy>Sergei Shlykov</cp:lastModifiedBy>
  <cp:revision>5</cp:revision>
  <dcterms:created xsi:type="dcterms:W3CDTF">2021-01-19T07:53:52Z</dcterms:created>
  <dcterms:modified xsi:type="dcterms:W3CDTF">2021-01-25T16:03:30Z</dcterms:modified>
</cp:coreProperties>
</file>